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embeddedFontLst>
    <p:embeddedFont>
      <p:font typeface="方正舒体" panose="02010601030101010101" pitchFamily="2" charset="-122"/>
      <p:regular r:id="rId10"/>
    </p:embeddedFont>
    <p:embeddedFont>
      <p:font typeface="苹方-简 中黑体" panose="020B0604020202020204" pitchFamily="34" charset="-122"/>
      <p:regular r:id="rId11"/>
    </p:embeddedFont>
    <p:embeddedFont>
      <p:font typeface="叶根友唐楷简" panose="02010601030101010101" pitchFamily="2" charset="-122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Cambria Math" panose="02040503050406030204" pitchFamily="18" charset="0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3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7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73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14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912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4718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80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618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657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69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2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794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3B85F-0B9D-493F-A343-C6ED83826B9F}" type="datetimeFigureOut">
              <a:rPr lang="zh-CN" altLang="en-US" smtClean="0"/>
              <a:t>2019/12/8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D19A4-376D-4F22-8A35-F76FAAF122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794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AD2948-CD44-4299-9362-BB5E197CE259}"/>
              </a:ext>
            </a:extLst>
          </p:cNvPr>
          <p:cNvSpPr txBox="1"/>
          <p:nvPr/>
        </p:nvSpPr>
        <p:spPr>
          <a:xfrm>
            <a:off x="6350795" y="5502171"/>
            <a:ext cx="287893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300" dirty="0">
                <a:latin typeface="方正舒体" panose="02010601030101010101" pitchFamily="2" charset="-122"/>
                <a:ea typeface="方正舒体" panose="02010601030101010101" pitchFamily="2" charset="-122"/>
                <a:cs typeface="+mj-cs"/>
              </a:rPr>
              <a:t>Homework 12</a:t>
            </a:r>
            <a:endParaRPr lang="zh-CN" altLang="en-US" sz="3300" dirty="0">
              <a:latin typeface="方正舒体" panose="02010601030101010101" pitchFamily="2" charset="-122"/>
              <a:ea typeface="方正舒体" panose="02010601030101010101" pitchFamily="2" charset="-122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8448943-AAE7-431D-A13A-A6986F1B30F3}"/>
              </a:ext>
            </a:extLst>
          </p:cNvPr>
          <p:cNvSpPr txBox="1"/>
          <p:nvPr/>
        </p:nvSpPr>
        <p:spPr>
          <a:xfrm>
            <a:off x="8050485" y="6211669"/>
            <a:ext cx="117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latin typeface="叶根友唐楷简" panose="02010601030101010101" pitchFamily="2" charset="-122"/>
                <a:ea typeface="叶根友唐楷简" panose="02010601030101010101" pitchFamily="2" charset="-122"/>
                <a:cs typeface="+mj-cs"/>
              </a:rPr>
              <a:t>罗晏宸</a:t>
            </a:r>
            <a:endParaRPr lang="en-US" altLang="zh-CN" dirty="0">
              <a:latin typeface="叶根友唐楷简" panose="02010601030101010101" pitchFamily="2" charset="-122"/>
              <a:ea typeface="叶根友唐楷简" panose="02010601030101010101" pitchFamily="2" charset="-122"/>
              <a:cs typeface="+mj-cs"/>
            </a:endParaRPr>
          </a:p>
          <a:p>
            <a:pPr algn="r"/>
            <a:r>
              <a:rPr lang="en-US" altLang="zh-CN" dirty="0">
                <a:latin typeface="叶根友唐楷简" panose="02010601030101010101" pitchFamily="2" charset="-122"/>
                <a:ea typeface="叶根友唐楷简" panose="02010601030101010101" pitchFamily="2" charset="-122"/>
                <a:cs typeface="+mj-cs"/>
              </a:rPr>
              <a:t>2019.12.08</a:t>
            </a:r>
            <a:endParaRPr lang="zh-CN" altLang="en-US" dirty="0">
              <a:latin typeface="叶根友唐楷简" panose="02010601030101010101" pitchFamily="2" charset="-122"/>
              <a:ea typeface="叶根友唐楷简" panose="0201060103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783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6BD14-C999-4930-9444-8B468E788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71" y="462603"/>
            <a:ext cx="8072438" cy="99417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叶根友唐楷简" panose="02010601030101010101" pitchFamily="2" charset="-122"/>
                <a:ea typeface="叶根友唐楷简" panose="02010601030101010101" pitchFamily="2" charset="-122"/>
              </a:rPr>
              <a:t>针对流图，计算活跃变量数据流方程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426EE1-6994-472A-94CD-086D1339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79834" y="1456775"/>
            <a:ext cx="6157112" cy="507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0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06CB8E10-F031-4020-8B43-059BC0DA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93245" y="1253944"/>
            <a:ext cx="5607522" cy="45205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27DE4EF-EE9C-4C71-B205-5DD72B34ACF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42973" y="1311878"/>
            <a:ext cx="5461201" cy="4499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88863BE-3B02-4B5B-8AC4-97D512E0E7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2689540"/>
                <a:ext cx="7886700" cy="994172"/>
              </a:xfrm>
            </p:spPr>
            <p:txBody>
              <a:bodyPr/>
              <a:lstStyle/>
              <a:p>
                <a:r>
                  <a:rPr lang="zh-CN" altLang="en-US" dirty="0">
                    <a:latin typeface="叶根友唐楷简" panose="02010601030101010101" pitchFamily="2" charset="-122"/>
                    <a:ea typeface="叶根友唐楷简" panose="02010601030101010101" pitchFamily="2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叶根友唐楷简" panose="02010601030101010101" pitchFamily="2" charset="-122"/>
                      </a:rPr>
                      <m:t>𝑑𝑒𝑓</m:t>
                    </m:r>
                  </m:oMath>
                </a14:m>
                <a:r>
                  <a:rPr lang="zh-CN" altLang="en-US" dirty="0">
                    <a:latin typeface="叶根友唐楷简" panose="02010601030101010101" pitchFamily="2" charset="-122"/>
                    <a:ea typeface="叶根友唐楷简" panose="02010601030101010101" pitchFamily="2" charset="-122"/>
                  </a:rPr>
                  <a:t>集合与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叶根友唐楷简" panose="02010601030101010101" pitchFamily="2" charset="-122"/>
                      </a:rPr>
                      <m:t>𝑢𝑠𝑒</m:t>
                    </m:r>
                  </m:oMath>
                </a14:m>
                <a:r>
                  <a:rPr lang="zh-CN" altLang="en-US" dirty="0">
                    <a:latin typeface="叶根友唐楷简" panose="02010601030101010101" pitchFamily="2" charset="-122"/>
                    <a:ea typeface="叶根友唐楷简" panose="02010601030101010101" pitchFamily="2" charset="-122"/>
                  </a:rPr>
                  <a:t>集合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88863BE-3B02-4B5B-8AC4-97D512E0E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2689540"/>
                <a:ext cx="7886700" cy="994172"/>
              </a:xfrm>
              <a:blipFill>
                <a:blip r:embed="rId4"/>
                <a:stretch>
                  <a:fillRect l="-3091" t="-4294" b="-147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7B70EB54-2B24-4E58-B4E7-317229326D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3342" y="2363149"/>
            <a:ext cx="2425391" cy="1440967"/>
          </a:xfrm>
          <a:prstGeom prst="rect">
            <a:avLst/>
          </a:prstGeom>
          <a:effectLst/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63C8A82-BEF2-468D-9ED2-91A235CBDE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858" y="2361078"/>
            <a:ext cx="2428875" cy="1443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3D1B75-30B3-4C90-B1B9-2A679E9C565F}"/>
                  </a:ext>
                </a:extLst>
              </p:cNvPr>
              <p:cNvSpPr txBox="1"/>
              <p:nvPr/>
            </p:nvSpPr>
            <p:spPr>
              <a:xfrm>
                <a:off x="628650" y="3186626"/>
                <a:ext cx="7164806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𝑑𝑒</m:t>
                    </m:r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是指如下变量的集合：这些变量在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中的定值先于任何对它们的使用</a:t>
                </a:r>
                <a:endParaRPr lang="en-US" altLang="zh-CN" sz="1350" dirty="0">
                  <a:latin typeface="苹方-简 中黑体" panose="020B0604020202020204" pitchFamily="34" charset="-122"/>
                  <a:ea typeface="苹方-简 中黑体" panose="020B0604020202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𝑢𝑠</m:t>
                    </m:r>
                    <m:sSub>
                      <m:sSubPr>
                        <m:ctrlPr>
                          <a:rPr lang="en-US" altLang="zh-CN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sz="135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是指如下变量的集合：这些变量的值在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中可能先于任何对它们的定值被使用</a:t>
                </a: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63D1B75-30B3-4C90-B1B9-2A679E9C56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186626"/>
                <a:ext cx="7164806" cy="507831"/>
              </a:xfrm>
              <a:prstGeom prst="rect">
                <a:avLst/>
              </a:prstGeom>
              <a:blipFill>
                <a:blip r:embed="rId7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CFCF1D3-7E29-4C7C-A940-9DF02716C85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8227" y="2361078"/>
            <a:ext cx="3673806" cy="172751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646E2BF-B591-4D02-9084-3431CB03CAC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532" y="2941012"/>
            <a:ext cx="3675502" cy="28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022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 -0.07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8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0 L 3.125E-6 -0.3601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5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7D0976-0E8C-4E6D-9444-93CF2794E386}"/>
                  </a:ext>
                </a:extLst>
              </p:cNvPr>
              <p:cNvSpPr/>
              <p:nvPr/>
            </p:nvSpPr>
            <p:spPr>
              <a:xfrm>
                <a:off x="628650" y="4162417"/>
                <a:ext cx="660849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边界条件：程序的出口处没有变量是活跃的</a:t>
                </a:r>
                <a:endParaRPr lang="en-US" altLang="zh-CN" sz="1350" dirty="0">
                  <a:latin typeface="苹方-简 中黑体" panose="020B0604020202020204" pitchFamily="34" charset="-122"/>
                  <a:ea typeface="苹方-简 中黑体" panose="020B0604020202020204" pitchFamily="34" charset="-122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一个变量在离开一个基本块时是活跃的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它在进入该基本块的某个后继时是活跃的</a:t>
                </a:r>
                <a:endParaRPr lang="en-US" altLang="zh-CN" sz="1350" dirty="0">
                  <a:latin typeface="苹方-简 中黑体" panose="020B0604020202020204" pitchFamily="34" charset="-122"/>
                  <a:ea typeface="苹方-简 中黑体" panose="020B0604020202020204" pitchFamily="34" charset="-122"/>
                </a:endParaRPr>
              </a:p>
              <a:p>
                <a:pPr marL="214313" indent="-214313">
                  <a:buFont typeface="Arial" panose="020B0604020202020204" pitchFamily="34" charset="0"/>
                  <a:buChar char="•"/>
                </a:pPr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一个变量在进入一个基本块时是活跃的</a:t>
                </a:r>
                <a14:m>
                  <m:oMath xmlns:m="http://schemas.openxmlformats.org/officeDocument/2006/math">
                    <m:r>
                      <a:rPr lang="en-US" altLang="zh-CN" sz="1350" i="1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sz="1350" dirty="0">
                    <a:latin typeface="苹方-简 中黑体" panose="020B0604020202020204" pitchFamily="34" charset="-122"/>
                    <a:ea typeface="苹方-简 中黑体" panose="020B0604020202020204" pitchFamily="34" charset="-122"/>
                  </a:rPr>
                  <a:t>它在该基本块中被重新定值前就被使用，或它在该基本块中没有被重新定值且它在离开时是活跃的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B7D0976-0E8C-4E6D-9444-93CF2794E3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4162417"/>
                <a:ext cx="6608492" cy="923330"/>
              </a:xfrm>
              <a:prstGeom prst="rect">
                <a:avLst/>
              </a:prstGeom>
              <a:blipFill>
                <a:blip r:embed="rId2"/>
                <a:stretch>
                  <a:fillRect l="-92" t="-1325" b="-5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标题 1">
            <a:extLst>
              <a:ext uri="{FF2B5EF4-FFF2-40B4-BE49-F238E27FC236}">
                <a16:creationId xmlns:a16="http://schemas.microsoft.com/office/drawing/2014/main" id="{F840C7EB-8DB0-41DE-9361-BC06438A80E8}"/>
              </a:ext>
            </a:extLst>
          </p:cNvPr>
          <p:cNvSpPr txBox="1">
            <a:spLocks/>
          </p:cNvSpPr>
          <p:nvPr/>
        </p:nvSpPr>
        <p:spPr>
          <a:xfrm>
            <a:off x="628650" y="2689540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300" dirty="0">
                <a:latin typeface="叶根友唐楷简" panose="02010601030101010101" pitchFamily="2" charset="-122"/>
                <a:ea typeface="叶根友唐楷简" panose="02010601030101010101" pitchFamily="2" charset="-122"/>
              </a:rPr>
              <a:t>迭代分析活跃变量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AD21750-69CF-423C-97C0-5371DC08457C}"/>
              </a:ext>
            </a:extLst>
          </p:cNvPr>
          <p:cNvSpPr txBox="1"/>
          <p:nvPr/>
        </p:nvSpPr>
        <p:spPr>
          <a:xfrm>
            <a:off x="628650" y="1587655"/>
            <a:ext cx="39196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叶根友唐楷简" panose="02010601030101010101" pitchFamily="2" charset="-122"/>
                <a:ea typeface="叶根友唐楷简" panose="02010601030101010101" pitchFamily="2" charset="-122"/>
              </a:rPr>
              <a:t>数据流方程</a:t>
            </a:r>
            <a:endParaRPr lang="en-US" altLang="zh-CN" sz="2100" dirty="0"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443A7D-A42A-4773-8ADD-19E8723F133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67518" y="2158488"/>
            <a:ext cx="4761570" cy="17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392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3171673-D379-4F3C-9A06-A679B106096F}"/>
              </a:ext>
            </a:extLst>
          </p:cNvPr>
          <p:cNvSpPr txBox="1"/>
          <p:nvPr/>
        </p:nvSpPr>
        <p:spPr>
          <a:xfrm>
            <a:off x="628650" y="1587655"/>
            <a:ext cx="391965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>
                <a:latin typeface="叶根友唐楷简" panose="02010601030101010101" pitchFamily="2" charset="-122"/>
                <a:ea typeface="叶根友唐楷简" panose="02010601030101010101" pitchFamily="2" charset="-122"/>
              </a:rPr>
              <a:t>计算活跃变量的迭代算法</a:t>
            </a:r>
            <a:endParaRPr lang="en-US" altLang="zh-CN" sz="2100" dirty="0">
              <a:latin typeface="叶根友唐楷简" panose="02010601030101010101" pitchFamily="2" charset="-122"/>
              <a:ea typeface="叶根友唐楷简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E1FC86-407F-4856-A3F3-34B32C3371B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28078" y="2102467"/>
            <a:ext cx="5887844" cy="300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24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1C996E-4FE8-4E63-8B1E-039C0503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28662"/>
            <a:ext cx="6380219" cy="5143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526655-494B-43CB-AAE9-B665B1FA24D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07347" y="143783"/>
            <a:ext cx="5136653" cy="11697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8315C7-305C-49B9-929D-719D6FB150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70559"/>
          <a:stretch/>
        </p:blipFill>
        <p:spPr>
          <a:xfrm>
            <a:off x="3013862" y="2063520"/>
            <a:ext cx="6130138" cy="89364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941342-3DDB-490F-8F26-7C32276364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9644" b="52922"/>
          <a:stretch/>
        </p:blipFill>
        <p:spPr>
          <a:xfrm>
            <a:off x="3013862" y="2959099"/>
            <a:ext cx="6130138" cy="52916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38FED9-6022-49B2-A7C9-2B747C0EEB3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6938" b="35628"/>
          <a:stretch/>
        </p:blipFill>
        <p:spPr>
          <a:xfrm>
            <a:off x="82550" y="2260601"/>
            <a:ext cx="6130138" cy="5291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4138A8-0068-44E8-AC88-82E91B5E390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5070" b="17496"/>
          <a:stretch/>
        </p:blipFill>
        <p:spPr>
          <a:xfrm>
            <a:off x="82550" y="2796118"/>
            <a:ext cx="6130138" cy="52916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C27AAAB-4B11-4A8F-81C5-5AE79F6E62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82503"/>
          <a:stretch/>
        </p:blipFill>
        <p:spPr>
          <a:xfrm>
            <a:off x="82550" y="3325285"/>
            <a:ext cx="6130138" cy="53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6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 L -0.14965 -0.3449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-1724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4965 -0.34491 L -0.36875 -0.11968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55" y="1125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875 -0.11968 L 0.61598 -0.0118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36" y="539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2.22222E-6 L -0.31997 -0.1766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7" y="-884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59259E-6 L -0.31997 -0.17662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07" y="-884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1598 -0.01181 L 0.45365 0.158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25" y="851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41C996E-4FE8-4E63-8B1E-039C0503555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28662"/>
            <a:ext cx="6380219" cy="51435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E4C3FD-191A-4C58-A625-D5C020B8903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07819" y="2063520"/>
            <a:ext cx="6736181" cy="30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95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 L -0.21927 -0.3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27 -0.32662 L -0.3592 -0.337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5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92 -0.3375 L 0.57674 0.0766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32" y="20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254 -0.291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146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674 0.07662 L 0.51997 0.28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6F92C6-EC2D-4588-AA2C-844FA35D567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4964" y="2056377"/>
            <a:ext cx="6729036" cy="303569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41C996E-4FE8-4E63-8B1E-039C0503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728662"/>
            <a:ext cx="638021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5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 L -0.21927 -0.3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99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927 -0.32662 L -0.3592 -0.337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97" y="-55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92 -0.3375 L 0.57674 0.0766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632" y="20694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-0.254 -0.291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08" y="-146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7674 0.07662 L 0.51997 0.28472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" y="10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144</TotalTime>
  <Words>168</Words>
  <Application>Microsoft Office PowerPoint</Application>
  <PresentationFormat>全屏显示(4:3)</PresentationFormat>
  <Paragraphs>13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Calibri</vt:lpstr>
      <vt:lpstr>Cambria Math</vt:lpstr>
      <vt:lpstr>Calibri Light</vt:lpstr>
      <vt:lpstr>Arial</vt:lpstr>
      <vt:lpstr>方正舒体</vt:lpstr>
      <vt:lpstr>叶根友唐楷简</vt:lpstr>
      <vt:lpstr>苹方-简 中黑体</vt:lpstr>
      <vt:lpstr>Office 主题​​</vt:lpstr>
      <vt:lpstr>PowerPoint 演示文稿</vt:lpstr>
      <vt:lpstr>针对流图，计算活跃变量数据流方程 </vt:lpstr>
      <vt:lpstr>计算def集合与use集合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晏宸 罗</dc:creator>
  <cp:lastModifiedBy>晏宸 罗</cp:lastModifiedBy>
  <cp:revision>19</cp:revision>
  <dcterms:created xsi:type="dcterms:W3CDTF">2019-12-08T02:38:04Z</dcterms:created>
  <dcterms:modified xsi:type="dcterms:W3CDTF">2019-12-08T10:34:35Z</dcterms:modified>
</cp:coreProperties>
</file>